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562408-911E-0C45-916D-820F8384C79F}" type="datetimeFigureOut">
              <a:rPr lang="en-CO" smtClean="0"/>
              <a:t>17/09/25</a:t>
            </a:fld>
            <a:endParaRPr lang="en-C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68C841-DCA4-F64D-B57F-932DC1CB9BE0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761233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68C841-DCA4-F64D-B57F-932DC1CB9BE0}" type="slidenum">
              <a:rPr lang="en-CO" smtClean="0"/>
              <a:t>2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4149806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F3A7C-9EF4-4DD3-FAB2-12B34D4A0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7AF65F2-E91D-4CD0-C0D3-9DA944358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F4197E-A421-0CA1-A6A0-6BFEB62B9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F5DCA5A-C0E7-5B5B-F5A5-2D1ED5F1E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200ADF8-847D-E1B3-50F1-944EC7BBA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6509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E2A577-1A98-8B92-6CC7-F5A117870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B67B589-1B08-5C9D-7820-2A4697A97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AE56A2-6CCE-B163-C640-747A48F0E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A52A25-7A15-B8D8-1113-716A4E889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757CB7-4E6A-DB94-92FA-8B3CB702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71595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9D75F4D-C5B8-6610-082E-96F5228930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1DE0919-889C-B7BD-2E45-F090B8B08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20A817-C9FE-4814-184C-62932688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0C6DA8-007A-76A4-7E80-C62989B11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474137-A8A6-F69B-23BF-72F816353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5180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655CAB-9170-D192-5D47-6F877223D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A3A62-FB79-DE92-94DC-96885C077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BA861B-E5C0-87AC-C7D9-ECADE2D8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A92597-C502-4AE4-A032-EDBEF511F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9032C6-D873-9636-3C46-34E0DBC36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29257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1133C7-3A7F-28D6-7C87-E4B203733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E0A438-7E66-BB15-3FB8-91ECC4DBD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8DB4F1-CF64-E6BB-039D-F881E6271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6F8CFD-3B15-8408-E3C5-949EDDC2D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AFBB78-640C-9440-0B3E-5B910CBC5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99050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E3E85F-CEAE-A429-0318-08E99088A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EDDA26-0C0D-51BD-1236-96A77211A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E2AE8B6-F3B9-6E84-536D-C0BE5F8DC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172042C-871E-CFB9-7E37-C7A3223E6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BFF64AE-A6EA-1C57-D571-6C8DFD1CB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1A427FC-7E6E-37A1-A44B-AB83498BB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469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0E5F2E-A570-51E9-019B-3C51A6137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6E93FE-E88D-4353-F6E3-C54268AD1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4D4752F-124C-D6BD-E778-AAB2880A3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1546307-36A2-1B14-A554-12559A738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D3106DD-53FD-EB86-CDC7-17C8D5E22B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6CED519-EADD-E4A5-CA1D-6119DA0EE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63B154D-B5AB-EA6D-FAFE-9F309629F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E7DAF9A-949D-B433-6E30-A580434A8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06290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7B2E1C-22C5-6D73-F340-EF5EBA1DB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D4E6560-6EA3-0546-5CCF-43B3574C1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5294AC7-7E1B-793B-431B-7B890EED6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576C15B-5E77-470D-DD5D-23C4FD483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60133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AB2389E-C799-53C4-BDF0-7DFB46BE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D497274-4433-7FF4-2FEA-AEB010619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F657461-F355-A65B-6108-71A709B6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31585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870FBD-1034-A670-488F-99A073BD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6405855-0F42-01C3-E6CF-33C031A77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A3380D3-502E-DDF8-0D8E-D62F6B33F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F821FE-5C80-E8DE-C1D0-65AFF917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2FFD38-4004-720F-E613-2FE8C991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C437716-0D04-FE25-62B9-316ED58CE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64442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7FC319-E5AA-5476-F5BC-D7605A4E5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9B5E427-9D7E-FDE8-E6F0-9D34FC7FB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AFEDA0E-7AB8-8D26-A31D-AA08A81A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C82F10-3C21-9AF7-B4D1-7B9A2CFDD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44DC1E-8F62-7C92-7D4E-B74A5F7AB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EEA6A94-6262-2659-FB17-58B37A149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58528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6A63DB-F90C-37A6-BFE0-371CE2E4B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B2A87F-4614-23B2-C3F2-61A661784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5BB591-1F98-1E80-6357-93663CEEBE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7FF7FC-7433-E249-A839-D137FB0A2916}" type="datetimeFigureOut">
              <a:rPr lang="es-CO" smtClean="0"/>
              <a:t>17/09/25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48EDB1-9948-C35C-F45C-2E3A5B8E46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723FED-B325-80E0-CAC5-496BF589E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08295C-AE7A-9548-9C26-663CD61750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98445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cmunozmora.github.io/pulso_antioquia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cmunozmora.github.io/pulso_antioquia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cmunozmora.github.io/pulso_antioquia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cmunozmora.github.io/pulso_antioqui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85B0A2-3754-0C76-8F2E-AC7A93D09C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/>
              <a:t>Las </a:t>
            </a:r>
            <a:r>
              <a:rPr lang="es-CO" dirty="0" err="1"/>
              <a:t>Antioquias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E94849-4B5C-4F37-5A20-CE8D59104A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6959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0520D38-1082-45C9-9CF2-6624EF008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80213" y="-299291"/>
            <a:ext cx="7624079" cy="6776960"/>
          </a:xfr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117DFDAF-1992-7A70-0A25-B6BEF42491D3}"/>
              </a:ext>
            </a:extLst>
          </p:cNvPr>
          <p:cNvSpPr txBox="1">
            <a:spLocks/>
          </p:cNvSpPr>
          <p:nvPr/>
        </p:nvSpPr>
        <p:spPr>
          <a:xfrm>
            <a:off x="7970107" y="146179"/>
            <a:ext cx="3723503" cy="916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Las </a:t>
            </a:r>
            <a:r>
              <a:rPr lang="es-CO" dirty="0" err="1"/>
              <a:t>Antioquias</a:t>
            </a:r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A74161C-B9D9-FAE8-B735-8E63A98E8448}"/>
              </a:ext>
            </a:extLst>
          </p:cNvPr>
          <p:cNvSpPr txBox="1"/>
          <p:nvPr/>
        </p:nvSpPr>
        <p:spPr>
          <a:xfrm>
            <a:off x="5885793" y="1356545"/>
            <a:ext cx="592783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Tres </a:t>
            </a:r>
            <a:r>
              <a:rPr lang="es-CO" b="1" dirty="0" err="1"/>
              <a:t>Antioquias</a:t>
            </a:r>
            <a:r>
              <a:rPr lang="es-CO" dirty="0"/>
              <a:t>: núcleo </a:t>
            </a:r>
            <a:r>
              <a:rPr lang="es-CO" b="1" dirty="0"/>
              <a:t>Consolidada</a:t>
            </a:r>
            <a:r>
              <a:rPr lang="es-CO" dirty="0"/>
              <a:t> (Valle de Aburrá + Oriente cercano), </a:t>
            </a:r>
            <a:r>
              <a:rPr lang="es-CO" b="1" dirty="0"/>
              <a:t>Transición</a:t>
            </a:r>
            <a:r>
              <a:rPr lang="es-CO" dirty="0"/>
              <a:t> en la corona intermedia, </a:t>
            </a:r>
            <a:r>
              <a:rPr lang="es-CO" b="1" dirty="0"/>
              <a:t>Vulnerable</a:t>
            </a:r>
            <a:r>
              <a:rPr lang="es-CO" dirty="0"/>
              <a:t> en periferias (Urabá, Bajo Cauca, Nordeste, Magdalena Medio, Atrato/Occidente).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Fortalezas</a:t>
            </a:r>
            <a:r>
              <a:rPr lang="es-CO" dirty="0"/>
              <a:t>: Consolidada = </a:t>
            </a:r>
            <a:r>
              <a:rPr lang="es-CO" b="1" dirty="0"/>
              <a:t>capacidad fiscal</a:t>
            </a:r>
            <a:r>
              <a:rPr lang="es-CO" dirty="0"/>
              <a:t> y </a:t>
            </a:r>
            <a:r>
              <a:rPr lang="es-CO" b="1" dirty="0"/>
              <a:t>desarrollo económico</a:t>
            </a:r>
            <a:r>
              <a:rPr lang="es-CO" dirty="0"/>
              <a:t> altos; mejores resultados en </a:t>
            </a:r>
            <a:r>
              <a:rPr lang="es-CO" b="1" dirty="0"/>
              <a:t>salud</a:t>
            </a:r>
            <a:r>
              <a:rPr lang="es-CO" dirty="0"/>
              <a:t> y </a:t>
            </a:r>
            <a:r>
              <a:rPr lang="es-CO" b="1" dirty="0"/>
              <a:t>seguridad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Brechas</a:t>
            </a:r>
            <a:r>
              <a:rPr lang="es-CO" dirty="0"/>
              <a:t>: Vulnerable = </a:t>
            </a:r>
            <a:r>
              <a:rPr lang="es-CO" b="1" dirty="0"/>
              <a:t>vivienda/servicios</a:t>
            </a:r>
            <a:r>
              <a:rPr lang="es-CO" dirty="0"/>
              <a:t>, </a:t>
            </a:r>
            <a:r>
              <a:rPr lang="es-CO" b="1" dirty="0"/>
              <a:t>pobreza</a:t>
            </a:r>
            <a:r>
              <a:rPr lang="es-CO" dirty="0"/>
              <a:t>, </a:t>
            </a:r>
            <a:r>
              <a:rPr lang="es-CO" b="1" dirty="0"/>
              <a:t>salud</a:t>
            </a:r>
            <a:r>
              <a:rPr lang="es-CO" dirty="0"/>
              <a:t> (incl. vejez), </a:t>
            </a:r>
            <a:r>
              <a:rPr lang="es-CO" b="1" dirty="0"/>
              <a:t>seguridad</a:t>
            </a:r>
            <a:r>
              <a:rPr lang="es-CO" dirty="0"/>
              <a:t> y </a:t>
            </a:r>
            <a:r>
              <a:rPr lang="es-CO" b="1" dirty="0"/>
              <a:t>exposición climática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Bisagra</a:t>
            </a:r>
            <a:r>
              <a:rPr lang="es-CO" dirty="0"/>
              <a:t>: Transición ≈ </a:t>
            </a:r>
            <a:r>
              <a:rPr lang="es-CO" b="1" dirty="0"/>
              <a:t>media nacional</a:t>
            </a:r>
            <a:r>
              <a:rPr lang="es-CO" dirty="0"/>
              <a:t> con rezagos leves (vivienda/seguridad/juventud) y potencial de salto.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Implicación</a:t>
            </a:r>
            <a:r>
              <a:rPr lang="es-CO" dirty="0"/>
              <a:t>: política </a:t>
            </a:r>
            <a:r>
              <a:rPr lang="es-CO" b="1" dirty="0"/>
              <a:t>diferenciada por territorio</a:t>
            </a:r>
            <a:r>
              <a:rPr lang="es-CO" dirty="0"/>
              <a:t>:</a:t>
            </a:r>
          </a:p>
          <a:p>
            <a:pPr lvl="1"/>
            <a:r>
              <a:rPr lang="es-CO" dirty="0"/>
              <a:t>Periferias: inversión </a:t>
            </a:r>
            <a:r>
              <a:rPr lang="es-CO" b="1" dirty="0"/>
              <a:t>básica + social</a:t>
            </a:r>
            <a:r>
              <a:rPr lang="es-CO" dirty="0"/>
              <a:t>.</a:t>
            </a:r>
          </a:p>
          <a:p>
            <a:pPr lvl="1"/>
            <a:r>
              <a:rPr lang="es-CO" dirty="0"/>
              <a:t>Núcleo: </a:t>
            </a:r>
            <a:r>
              <a:rPr lang="es-CO" b="1" dirty="0"/>
              <a:t>capital humano avanzado/innovación</a:t>
            </a:r>
            <a:r>
              <a:rPr lang="es-CO" dirty="0"/>
              <a:t> con </a:t>
            </a:r>
            <a:r>
              <a:rPr lang="es-CO" b="1" dirty="0"/>
              <a:t>efecto derrame</a:t>
            </a:r>
            <a:r>
              <a:rPr lang="es-CO" dirty="0"/>
              <a:t>.</a:t>
            </a:r>
          </a:p>
          <a:p>
            <a:pPr lvl="1"/>
            <a:r>
              <a:rPr lang="es-CO" dirty="0"/>
              <a:t>Intermedia: </a:t>
            </a:r>
            <a:r>
              <a:rPr lang="es-CO" b="1" dirty="0"/>
              <a:t>saltos de calidad</a:t>
            </a:r>
            <a:r>
              <a:rPr lang="es-CO" dirty="0"/>
              <a:t> (vivienda, seguridad, jóvenes).</a:t>
            </a:r>
          </a:p>
          <a:p>
            <a:endParaRPr lang="es-CO" dirty="0"/>
          </a:p>
        </p:txBody>
      </p:sp>
      <p:pic>
        <p:nvPicPr>
          <p:cNvPr id="7" name="Picture 6" descr="A qr code with text&#10;&#10;AI-generated content may be incorrect.">
            <a:extLst>
              <a:ext uri="{FF2B5EF4-FFF2-40B4-BE49-F238E27FC236}">
                <a16:creationId xmlns:a16="http://schemas.microsoft.com/office/drawing/2014/main" id="{E000A6DA-14D2-6584-6ABD-3B7EABC69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515" y="5214019"/>
            <a:ext cx="1410989" cy="13810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A8682A-ED05-9478-288A-A338E1F77839}"/>
              </a:ext>
            </a:extLst>
          </p:cNvPr>
          <p:cNvSpPr txBox="1"/>
          <p:nvPr/>
        </p:nvSpPr>
        <p:spPr>
          <a:xfrm>
            <a:off x="195023" y="6562449"/>
            <a:ext cx="356412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O" sz="1200" dirty="0">
                <a:hlinkClick r:id="rId5"/>
              </a:rPr>
              <a:t>https://jcmunozmora.github.io/pulso_antioquia/</a:t>
            </a:r>
            <a:r>
              <a:rPr lang="en-CO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2450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0614D1-D17F-7DCA-9C94-03641D42A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3AE16757-420E-60A6-889E-0F539CE2DB84}"/>
              </a:ext>
            </a:extLst>
          </p:cNvPr>
          <p:cNvSpPr txBox="1">
            <a:spLocks/>
          </p:cNvSpPr>
          <p:nvPr/>
        </p:nvSpPr>
        <p:spPr>
          <a:xfrm>
            <a:off x="7970107" y="146179"/>
            <a:ext cx="3723503" cy="916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La Antioquia Consolidada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482FF43-0780-03F6-FB10-39B554013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0" y="0"/>
            <a:ext cx="7520631" cy="668500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45A19F3-8458-AF8D-B977-867A8A940776}"/>
              </a:ext>
            </a:extLst>
          </p:cNvPr>
          <p:cNvSpPr txBox="1"/>
          <p:nvPr/>
        </p:nvSpPr>
        <p:spPr>
          <a:xfrm>
            <a:off x="6484883" y="1356545"/>
            <a:ext cx="532874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No es homogénea</a:t>
            </a:r>
            <a:r>
              <a:rPr lang="es-CO" dirty="0"/>
              <a:t>: tres subtipos con necesidades distintas.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Consolidada–Alto</a:t>
            </a:r>
            <a:r>
              <a:rPr lang="es-CO" dirty="0"/>
              <a:t>: desempeño </a:t>
            </a:r>
            <a:r>
              <a:rPr lang="es-CO" b="1" dirty="0"/>
              <a:t>fuerte y estable</a:t>
            </a:r>
            <a:r>
              <a:rPr lang="es-CO" dirty="0"/>
              <a:t>; retos de </a:t>
            </a:r>
            <a:r>
              <a:rPr lang="es-CO" b="1" dirty="0"/>
              <a:t>crecimiento ordenado</a:t>
            </a:r>
            <a:r>
              <a:rPr lang="es-CO" dirty="0"/>
              <a:t>, </a:t>
            </a:r>
            <a:r>
              <a:rPr lang="es-CO" b="1" dirty="0"/>
              <a:t>vivienda/hábitat</a:t>
            </a:r>
            <a:r>
              <a:rPr lang="es-CO" dirty="0"/>
              <a:t> y </a:t>
            </a:r>
            <a:r>
              <a:rPr lang="es-CO" b="1" dirty="0"/>
              <a:t>salud mental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Consolidada–Medio</a:t>
            </a:r>
            <a:r>
              <a:rPr lang="es-CO" dirty="0"/>
              <a:t>: perfil </a:t>
            </a:r>
            <a:r>
              <a:rPr lang="es-CO" b="1" dirty="0"/>
              <a:t>balanceado</a:t>
            </a:r>
            <a:r>
              <a:rPr lang="es-CO" dirty="0"/>
              <a:t> (≈ media); cerrar </a:t>
            </a:r>
            <a:r>
              <a:rPr lang="es-CO" b="1" dirty="0"/>
              <a:t>brechas finas</a:t>
            </a:r>
            <a:r>
              <a:rPr lang="es-CO" dirty="0"/>
              <a:t> en </a:t>
            </a:r>
            <a:r>
              <a:rPr lang="es-CO" b="1" dirty="0"/>
              <a:t>vivienda/seguridad</a:t>
            </a:r>
            <a:r>
              <a:rPr lang="es-CO" dirty="0"/>
              <a:t>; conectar más con cadenas de valor.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Consolidada–Bajo</a:t>
            </a:r>
            <a:r>
              <a:rPr lang="es-CO" dirty="0"/>
              <a:t>: bordes del núcleo; </a:t>
            </a:r>
            <a:r>
              <a:rPr lang="es-CO" b="1" dirty="0"/>
              <a:t>rezagos puntuales</a:t>
            </a:r>
            <a:r>
              <a:rPr lang="es-CO" dirty="0"/>
              <a:t> en </a:t>
            </a:r>
            <a:r>
              <a:rPr lang="es-CO" b="1" dirty="0"/>
              <a:t>vivienda</a:t>
            </a:r>
            <a:r>
              <a:rPr lang="es-CO" dirty="0"/>
              <a:t>, </a:t>
            </a:r>
            <a:r>
              <a:rPr lang="es-CO" b="1" dirty="0"/>
              <a:t>seguridad</a:t>
            </a:r>
            <a:r>
              <a:rPr lang="es-CO" dirty="0"/>
              <a:t> y </a:t>
            </a:r>
            <a:r>
              <a:rPr lang="es-CO" b="1" dirty="0"/>
              <a:t>juventud</a:t>
            </a:r>
            <a:r>
              <a:rPr lang="es-CO" dirty="0"/>
              <a:t>. Prioridad: </a:t>
            </a:r>
            <a:r>
              <a:rPr lang="es-CO" b="1" dirty="0"/>
              <a:t>mejoramiento integral de barrios</a:t>
            </a:r>
            <a:r>
              <a:rPr lang="es-CO" dirty="0"/>
              <a:t> + </a:t>
            </a:r>
            <a:r>
              <a:rPr lang="es-CO" b="1" dirty="0"/>
              <a:t>formación para el trabajo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Clave de política</a:t>
            </a:r>
            <a:r>
              <a:rPr lang="es-CO" dirty="0"/>
              <a:t>: instrumentos </a:t>
            </a:r>
            <a:r>
              <a:rPr lang="es-CO" b="1" dirty="0"/>
              <a:t>metropolitanos</a:t>
            </a:r>
            <a:r>
              <a:rPr lang="es-CO" dirty="0"/>
              <a:t> (movilidad, suelo, servicios) y </a:t>
            </a:r>
            <a:r>
              <a:rPr lang="es-CO" b="1" dirty="0"/>
              <a:t>I+D</a:t>
            </a:r>
            <a:r>
              <a:rPr lang="es-CO" dirty="0"/>
              <a:t> para sostener competitividad y derrame hacia la corona.</a:t>
            </a:r>
          </a:p>
          <a:p>
            <a:endParaRPr lang="es-CO" dirty="0"/>
          </a:p>
        </p:txBody>
      </p:sp>
      <p:pic>
        <p:nvPicPr>
          <p:cNvPr id="2" name="Picture 1" descr="A qr code with text&#10;&#10;AI-generated content may be incorrect.">
            <a:extLst>
              <a:ext uri="{FF2B5EF4-FFF2-40B4-BE49-F238E27FC236}">
                <a16:creationId xmlns:a16="http://schemas.microsoft.com/office/drawing/2014/main" id="{E8A31536-8DC2-FE95-B404-FAC24F04A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23" y="5183018"/>
            <a:ext cx="1410989" cy="13810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981D3A-5F0A-267F-75B5-223381C4E4D0}"/>
              </a:ext>
            </a:extLst>
          </p:cNvPr>
          <p:cNvSpPr txBox="1"/>
          <p:nvPr/>
        </p:nvSpPr>
        <p:spPr>
          <a:xfrm>
            <a:off x="195023" y="6562449"/>
            <a:ext cx="356412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O" sz="1200" dirty="0">
                <a:hlinkClick r:id="rId4"/>
              </a:rPr>
              <a:t>https://jcmunozmora.github.io/pulso_antioquia/</a:t>
            </a:r>
            <a:r>
              <a:rPr lang="en-CO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8058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9D4C3-0BC3-BCAF-A35A-3978BA048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B5ACF330-C1DC-46B0-3DAD-1FF55B3D0E20}"/>
              </a:ext>
            </a:extLst>
          </p:cNvPr>
          <p:cNvSpPr txBox="1">
            <a:spLocks/>
          </p:cNvSpPr>
          <p:nvPr/>
        </p:nvSpPr>
        <p:spPr>
          <a:xfrm>
            <a:off x="7970107" y="146179"/>
            <a:ext cx="3723503" cy="916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La Antioquia en Transición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3BBF2B2-381A-92DD-D844-38A2A8C6E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8901" y="0"/>
            <a:ext cx="7715250" cy="6858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642F17D6-2BE2-D7D4-E158-683D4FAFB320}"/>
              </a:ext>
            </a:extLst>
          </p:cNvPr>
          <p:cNvSpPr txBox="1"/>
          <p:nvPr/>
        </p:nvSpPr>
        <p:spPr>
          <a:xfrm>
            <a:off x="6316716" y="1819586"/>
            <a:ext cx="575966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Bisagra del sistema territorial</a:t>
            </a:r>
            <a:r>
              <a:rPr lang="es-CO" dirty="0"/>
              <a:t>: donde se pueden lograr </a:t>
            </a:r>
            <a:r>
              <a:rPr lang="es-CO" b="1" dirty="0"/>
              <a:t>saltos</a:t>
            </a:r>
            <a:r>
              <a:rPr lang="es-CO" dirty="0"/>
              <a:t> rápidos.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Transición–Alto</a:t>
            </a:r>
            <a:r>
              <a:rPr lang="es-CO" dirty="0"/>
              <a:t>: cercano a consolidada; consolidar </a:t>
            </a:r>
            <a:r>
              <a:rPr lang="es-CO" b="1" dirty="0"/>
              <a:t>empleo de calidad</a:t>
            </a:r>
            <a:r>
              <a:rPr lang="es-CO" dirty="0"/>
              <a:t>, </a:t>
            </a:r>
            <a:r>
              <a:rPr lang="es-CO" b="1" dirty="0"/>
              <a:t>movilidad</a:t>
            </a:r>
            <a:r>
              <a:rPr lang="es-CO" dirty="0"/>
              <a:t> y cerrar </a:t>
            </a:r>
            <a:r>
              <a:rPr lang="es-CO" b="1" dirty="0"/>
              <a:t>pobreza leve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Transición–Medio</a:t>
            </a:r>
            <a:r>
              <a:rPr lang="es-CO" dirty="0"/>
              <a:t>: ≈ </a:t>
            </a:r>
            <a:r>
              <a:rPr lang="es-CO" b="1" dirty="0"/>
              <a:t>media</a:t>
            </a:r>
            <a:r>
              <a:rPr lang="es-CO" dirty="0"/>
              <a:t>; requiere </a:t>
            </a:r>
            <a:r>
              <a:rPr lang="es-CO" b="1" dirty="0"/>
              <a:t>impulso productivo MIPYME</a:t>
            </a:r>
            <a:r>
              <a:rPr lang="es-CO" dirty="0"/>
              <a:t>, </a:t>
            </a:r>
            <a:r>
              <a:rPr lang="es-CO" b="1" dirty="0"/>
              <a:t>formación para el trabajo</a:t>
            </a:r>
            <a:r>
              <a:rPr lang="es-CO" dirty="0"/>
              <a:t> y refuerzo en </a:t>
            </a:r>
            <a:r>
              <a:rPr lang="es-CO" b="1" dirty="0"/>
              <a:t>salud mental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Transición–Bajo</a:t>
            </a:r>
            <a:r>
              <a:rPr lang="es-CO" dirty="0"/>
              <a:t>: </a:t>
            </a:r>
            <a:r>
              <a:rPr lang="es-CO" b="1" dirty="0"/>
              <a:t>heterogéneo</a:t>
            </a:r>
            <a:r>
              <a:rPr lang="es-CO" dirty="0"/>
              <a:t>; avances relativos en </a:t>
            </a:r>
            <a:r>
              <a:rPr lang="es-CO" b="1" dirty="0"/>
              <a:t>vivienda/seguridad</a:t>
            </a:r>
            <a:r>
              <a:rPr lang="es-CO" dirty="0"/>
              <a:t> pero </a:t>
            </a:r>
            <a:r>
              <a:rPr lang="es-CO" b="1" dirty="0"/>
              <a:t>rezagos</a:t>
            </a:r>
            <a:r>
              <a:rPr lang="es-CO" dirty="0"/>
              <a:t> en </a:t>
            </a:r>
            <a:r>
              <a:rPr lang="es-CO" b="1" dirty="0"/>
              <a:t>salud</a:t>
            </a:r>
            <a:r>
              <a:rPr lang="es-CO" dirty="0"/>
              <a:t> y </a:t>
            </a:r>
            <a:r>
              <a:rPr lang="es-CO" b="1" dirty="0"/>
              <a:t>pobreza</a:t>
            </a:r>
            <a:r>
              <a:rPr lang="es-CO" dirty="0"/>
              <a:t>. Foco: </a:t>
            </a:r>
            <a:r>
              <a:rPr lang="es-CO" b="1" dirty="0"/>
              <a:t>APS</a:t>
            </a:r>
            <a:r>
              <a:rPr lang="es-CO" dirty="0"/>
              <a:t>, </a:t>
            </a:r>
            <a:r>
              <a:rPr lang="es-CO" b="1" dirty="0"/>
              <a:t>inclusión productiva</a:t>
            </a:r>
            <a:r>
              <a:rPr lang="es-CO" dirty="0"/>
              <a:t> y </a:t>
            </a:r>
            <a:r>
              <a:rPr lang="es-CO" b="1" dirty="0"/>
              <a:t>juventud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Clave de política</a:t>
            </a:r>
            <a:r>
              <a:rPr lang="es-CO" dirty="0"/>
              <a:t>: paquetes de </a:t>
            </a:r>
            <a:r>
              <a:rPr lang="es-CO" b="1" dirty="0"/>
              <a:t>“saltos de calidad”</a:t>
            </a:r>
            <a:r>
              <a:rPr lang="es-CO" dirty="0"/>
              <a:t> (vivienda + seguridad + jóvenes) y </a:t>
            </a:r>
            <a:r>
              <a:rPr lang="es-CO" b="1" dirty="0"/>
              <a:t>conectividad</a:t>
            </a:r>
            <a:r>
              <a:rPr lang="es-CO" dirty="0"/>
              <a:t> al núcleo (transporte y digital).</a:t>
            </a:r>
          </a:p>
        </p:txBody>
      </p:sp>
      <p:pic>
        <p:nvPicPr>
          <p:cNvPr id="2" name="Picture 1" descr="A qr code with text&#10;&#10;AI-generated content may be incorrect.">
            <a:extLst>
              <a:ext uri="{FF2B5EF4-FFF2-40B4-BE49-F238E27FC236}">
                <a16:creationId xmlns:a16="http://schemas.microsoft.com/office/drawing/2014/main" id="{66F25150-F2C8-B64B-A62D-0A3273358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91" y="5181410"/>
            <a:ext cx="1410989" cy="13810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D815D8F-B827-2714-EE7C-48946FBDFCC9}"/>
              </a:ext>
            </a:extLst>
          </p:cNvPr>
          <p:cNvSpPr txBox="1"/>
          <p:nvPr/>
        </p:nvSpPr>
        <p:spPr>
          <a:xfrm>
            <a:off x="195023" y="6562449"/>
            <a:ext cx="356412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O" sz="1200" dirty="0">
                <a:hlinkClick r:id="rId4"/>
              </a:rPr>
              <a:t>https://jcmunozmora.github.io/pulso_antioquia/</a:t>
            </a:r>
            <a:r>
              <a:rPr lang="en-CO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50963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437CF-AF5D-539F-69D2-7F0A61C30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3D7D335-E486-55AA-C03C-9DA9DA323A4A}"/>
              </a:ext>
            </a:extLst>
          </p:cNvPr>
          <p:cNvSpPr txBox="1">
            <a:spLocks/>
          </p:cNvSpPr>
          <p:nvPr/>
        </p:nvSpPr>
        <p:spPr>
          <a:xfrm>
            <a:off x="7970107" y="146179"/>
            <a:ext cx="3723503" cy="916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La Antioquia Vulnerable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5271BC0-FC44-48C6-669F-D3913655B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4760" y="-128587"/>
            <a:ext cx="771525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3894826E-AFC8-A5E5-74A4-AAD0B9334033}"/>
              </a:ext>
            </a:extLst>
          </p:cNvPr>
          <p:cNvSpPr txBox="1"/>
          <p:nvPr/>
        </p:nvSpPr>
        <p:spPr>
          <a:xfrm>
            <a:off x="6306205" y="1441214"/>
            <a:ext cx="575966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Donde se concentran las brechas</a:t>
            </a:r>
            <a:r>
              <a:rPr lang="es-CO" dirty="0"/>
              <a:t> y la agenda social prioritaria.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Vulnerable–Bajo</a:t>
            </a:r>
            <a:r>
              <a:rPr lang="es-CO" dirty="0"/>
              <a:t>: </a:t>
            </a:r>
            <a:r>
              <a:rPr lang="es-CO" b="1" dirty="0"/>
              <a:t>rezagos severos</a:t>
            </a:r>
            <a:r>
              <a:rPr lang="es-CO" dirty="0"/>
              <a:t> en </a:t>
            </a:r>
            <a:r>
              <a:rPr lang="es-CO" b="1" dirty="0"/>
              <a:t>pobreza</a:t>
            </a:r>
            <a:r>
              <a:rPr lang="es-CO" dirty="0"/>
              <a:t>, </a:t>
            </a:r>
            <a:r>
              <a:rPr lang="es-CO" b="1" dirty="0"/>
              <a:t>salud</a:t>
            </a:r>
            <a:r>
              <a:rPr lang="es-CO" dirty="0"/>
              <a:t> (incl. vejez), </a:t>
            </a:r>
            <a:r>
              <a:rPr lang="es-CO" b="1" dirty="0"/>
              <a:t>vivienda/servicios</a:t>
            </a:r>
            <a:r>
              <a:rPr lang="es-CO" dirty="0"/>
              <a:t> y </a:t>
            </a:r>
            <a:r>
              <a:rPr lang="es-CO" b="1" dirty="0"/>
              <a:t>exposición climática</a:t>
            </a:r>
            <a:r>
              <a:rPr lang="es-CO" dirty="0"/>
              <a:t>. Respuesta: </a:t>
            </a:r>
            <a:r>
              <a:rPr lang="es-CO" b="1" dirty="0"/>
              <a:t>servicios básicos</a:t>
            </a:r>
            <a:r>
              <a:rPr lang="es-CO" dirty="0"/>
              <a:t>, </a:t>
            </a:r>
            <a:r>
              <a:rPr lang="es-CO" b="1" dirty="0"/>
              <a:t>RISS</a:t>
            </a:r>
            <a:r>
              <a:rPr lang="es-CO" dirty="0"/>
              <a:t>, </a:t>
            </a:r>
            <a:r>
              <a:rPr lang="es-CO" b="1" dirty="0"/>
              <a:t>protección social</a:t>
            </a:r>
            <a:r>
              <a:rPr lang="es-CO" dirty="0"/>
              <a:t>, </a:t>
            </a:r>
            <a:r>
              <a:rPr lang="es-CO" b="1" dirty="0"/>
              <a:t>gestión del riesgo</a:t>
            </a:r>
            <a:r>
              <a:rPr lang="es-CO" dirty="0"/>
              <a:t> y </a:t>
            </a:r>
            <a:r>
              <a:rPr lang="es-CO" b="1" dirty="0"/>
              <a:t>conectividad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Vulnerable–Medio</a:t>
            </a:r>
            <a:r>
              <a:rPr lang="es-CO" dirty="0"/>
              <a:t>: intermedio; </a:t>
            </a:r>
            <a:r>
              <a:rPr lang="es-CO" b="1" dirty="0"/>
              <a:t>mejora fiscal/seguridad</a:t>
            </a:r>
            <a:r>
              <a:rPr lang="es-CO" dirty="0"/>
              <a:t> en algunos componentes, pero </a:t>
            </a:r>
            <a:r>
              <a:rPr lang="es-CO" b="1" dirty="0"/>
              <a:t>salud 2</a:t>
            </a:r>
            <a:r>
              <a:rPr lang="es-CO" dirty="0"/>
              <a:t> y </a:t>
            </a:r>
            <a:r>
              <a:rPr lang="es-CO" b="1" dirty="0"/>
              <a:t>pobreza 1</a:t>
            </a:r>
            <a:r>
              <a:rPr lang="es-CO" dirty="0"/>
              <a:t> por debajo. Foco: </a:t>
            </a:r>
            <a:r>
              <a:rPr lang="es-CO" b="1" dirty="0"/>
              <a:t>hospitalaria/traslados</a:t>
            </a:r>
            <a:r>
              <a:rPr lang="es-CO" dirty="0"/>
              <a:t>, </a:t>
            </a:r>
            <a:r>
              <a:rPr lang="es-CO" b="1" dirty="0"/>
              <a:t>empleo e ingresos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Vulnerable–Alto</a:t>
            </a:r>
            <a:r>
              <a:rPr lang="es-CO" dirty="0"/>
              <a:t>: mejor posicionado dentro del grupo; mantener avances, fortalecer </a:t>
            </a:r>
            <a:r>
              <a:rPr lang="es-CO" b="1" dirty="0"/>
              <a:t>capacidad fiscal</a:t>
            </a:r>
            <a:r>
              <a:rPr lang="es-CO" dirty="0"/>
              <a:t> y </a:t>
            </a:r>
            <a:r>
              <a:rPr lang="es-CO" b="1" dirty="0"/>
              <a:t>transición escuela-trabajo</a:t>
            </a:r>
            <a:r>
              <a:rPr lang="es-CO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Clave de política</a:t>
            </a:r>
            <a:r>
              <a:rPr lang="es-CO" dirty="0"/>
              <a:t>: intervención </a:t>
            </a:r>
            <a:r>
              <a:rPr lang="es-CO" b="1" dirty="0"/>
              <a:t>integral y territorializada</a:t>
            </a:r>
            <a:r>
              <a:rPr lang="es-CO" dirty="0"/>
              <a:t> (vivienda + salud + empleo + seguridad + clima), con </a:t>
            </a:r>
            <a:r>
              <a:rPr lang="es-CO" b="1" dirty="0"/>
              <a:t>seguimiento por ciclo de vida</a:t>
            </a:r>
            <a:r>
              <a:rPr lang="es-CO" dirty="0"/>
              <a:t>.</a:t>
            </a:r>
          </a:p>
        </p:txBody>
      </p:sp>
      <p:pic>
        <p:nvPicPr>
          <p:cNvPr id="2" name="Picture 1" descr="A qr code with text&#10;&#10;AI-generated content may be incorrect.">
            <a:extLst>
              <a:ext uri="{FF2B5EF4-FFF2-40B4-BE49-F238E27FC236}">
                <a16:creationId xmlns:a16="http://schemas.microsoft.com/office/drawing/2014/main" id="{29608C0F-6E8A-AC37-6B83-9E1330C05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26" y="5181410"/>
            <a:ext cx="1410989" cy="13810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498CED7-85B9-34BB-1C8E-1FECC04F0E3C}"/>
              </a:ext>
            </a:extLst>
          </p:cNvPr>
          <p:cNvSpPr txBox="1"/>
          <p:nvPr/>
        </p:nvSpPr>
        <p:spPr>
          <a:xfrm>
            <a:off x="195023" y="6562449"/>
            <a:ext cx="356412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O" sz="1200" dirty="0">
                <a:hlinkClick r:id="rId4"/>
              </a:rPr>
              <a:t>https://jcmunozmora.github.io/pulso_antioquia/</a:t>
            </a:r>
            <a:r>
              <a:rPr lang="en-CO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554284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544</Words>
  <Application>Microsoft Macintosh PowerPoint</Application>
  <PresentationFormat>Widescreen</PresentationFormat>
  <Paragraphs>33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Tema de Office</vt:lpstr>
      <vt:lpstr>Las Antioquias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Carlos Muñoz Mora</dc:creator>
  <cp:lastModifiedBy>Juan Carlos Muñoz Mora</cp:lastModifiedBy>
  <cp:revision>3</cp:revision>
  <dcterms:created xsi:type="dcterms:W3CDTF">2025-09-17T00:28:25Z</dcterms:created>
  <dcterms:modified xsi:type="dcterms:W3CDTF">2025-09-17T09:24:54Z</dcterms:modified>
</cp:coreProperties>
</file>

<file path=docProps/thumbnail.jpeg>
</file>